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4" r:id="rId3"/>
    <p:sldId id="271" r:id="rId4"/>
    <p:sldId id="262" r:id="rId5"/>
    <p:sldId id="273" r:id="rId6"/>
    <p:sldId id="274" r:id="rId7"/>
    <p:sldId id="272" r:id="rId8"/>
    <p:sldId id="275" r:id="rId9"/>
    <p:sldId id="278" r:id="rId10"/>
    <p:sldId id="285" r:id="rId11"/>
    <p:sldId id="283" r:id="rId12"/>
    <p:sldId id="284" r:id="rId13"/>
    <p:sldId id="279" r:id="rId14"/>
    <p:sldId id="288" r:id="rId15"/>
    <p:sldId id="280" r:id="rId16"/>
    <p:sldId id="286" r:id="rId17"/>
    <p:sldId id="287" r:id="rId18"/>
    <p:sldId id="290" r:id="rId19"/>
    <p:sldId id="291" r:id="rId20"/>
    <p:sldId id="292" r:id="rId21"/>
    <p:sldId id="266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B2A2AD-BB18-4444-B683-93F889411285}" v="69" dt="2024-02-28T13:22:31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Modassir Ali" userId="75f941ad-8d47-4b0d-a1a9-7f0cf503eb79" providerId="ADAL" clId="{62B2A2AD-BB18-4444-B683-93F889411285}"/>
    <pc:docChg chg="undo custSel modSld">
      <pc:chgData name="Syed Modassir Ali" userId="75f941ad-8d47-4b0d-a1a9-7f0cf503eb79" providerId="ADAL" clId="{62B2A2AD-BB18-4444-B683-93F889411285}" dt="2024-02-28T13:22:55.592" v="185" actId="113"/>
      <pc:docMkLst>
        <pc:docMk/>
      </pc:docMkLst>
      <pc:sldChg chg="modSp mod">
        <pc:chgData name="Syed Modassir Ali" userId="75f941ad-8d47-4b0d-a1a9-7f0cf503eb79" providerId="ADAL" clId="{62B2A2AD-BB18-4444-B683-93F889411285}" dt="2024-02-28T12:30:58.732" v="135" actId="33524"/>
        <pc:sldMkLst>
          <pc:docMk/>
          <pc:sldMk cId="3469764415" sldId="271"/>
        </pc:sldMkLst>
        <pc:spChg chg="mod">
          <ac:chgData name="Syed Modassir Ali" userId="75f941ad-8d47-4b0d-a1a9-7f0cf503eb79" providerId="ADAL" clId="{62B2A2AD-BB18-4444-B683-93F889411285}" dt="2024-02-28T12:30:58.732" v="135" actId="33524"/>
          <ac:spMkLst>
            <pc:docMk/>
            <pc:sldMk cId="3469764415" sldId="271"/>
            <ac:spMk id="9" creationId="{BB9A24D6-1CBA-3B74-DDE1-150FB5BEBD3C}"/>
          </ac:spMkLst>
        </pc:spChg>
      </pc:sldChg>
      <pc:sldChg chg="addSp delSp modSp mod">
        <pc:chgData name="Syed Modassir Ali" userId="75f941ad-8d47-4b0d-a1a9-7f0cf503eb79" providerId="ADAL" clId="{62B2A2AD-BB18-4444-B683-93F889411285}" dt="2024-02-28T11:45:13.765" v="107" actId="1076"/>
        <pc:sldMkLst>
          <pc:docMk/>
          <pc:sldMk cId="1476540228" sldId="272"/>
        </pc:sldMkLst>
        <pc:picChg chg="add mod">
          <ac:chgData name="Syed Modassir Ali" userId="75f941ad-8d47-4b0d-a1a9-7f0cf503eb79" providerId="ADAL" clId="{62B2A2AD-BB18-4444-B683-93F889411285}" dt="2024-02-28T11:45:13.765" v="107" actId="1076"/>
          <ac:picMkLst>
            <pc:docMk/>
            <pc:sldMk cId="1476540228" sldId="272"/>
            <ac:picMk id="3" creationId="{A62D391A-C461-E5C3-4BDB-06759258C380}"/>
          </ac:picMkLst>
        </pc:picChg>
        <pc:picChg chg="del mod">
          <ac:chgData name="Syed Modassir Ali" userId="75f941ad-8d47-4b0d-a1a9-7f0cf503eb79" providerId="ADAL" clId="{62B2A2AD-BB18-4444-B683-93F889411285}" dt="2024-02-28T11:20:04.615" v="55" actId="478"/>
          <ac:picMkLst>
            <pc:docMk/>
            <pc:sldMk cId="1476540228" sldId="272"/>
            <ac:picMk id="1026" creationId="{708CDB08-91A9-B674-0A3C-05055496E328}"/>
          </ac:picMkLst>
        </pc:picChg>
        <pc:picChg chg="add del mod">
          <ac:chgData name="Syed Modassir Ali" userId="75f941ad-8d47-4b0d-a1a9-7f0cf503eb79" providerId="ADAL" clId="{62B2A2AD-BB18-4444-B683-93F889411285}" dt="2024-02-28T11:44:24.700" v="98" actId="478"/>
          <ac:picMkLst>
            <pc:docMk/>
            <pc:sldMk cId="1476540228" sldId="272"/>
            <ac:picMk id="3074" creationId="{4F416F3B-E3B3-6624-1BE9-08FFEE1FADA3}"/>
          </ac:picMkLst>
        </pc:picChg>
      </pc:sldChg>
      <pc:sldChg chg="modSp mod">
        <pc:chgData name="Syed Modassir Ali" userId="75f941ad-8d47-4b0d-a1a9-7f0cf503eb79" providerId="ADAL" clId="{62B2A2AD-BB18-4444-B683-93F889411285}" dt="2024-02-28T13:22:55.592" v="185" actId="113"/>
        <pc:sldMkLst>
          <pc:docMk/>
          <pc:sldMk cId="1479867612" sldId="273"/>
        </pc:sldMkLst>
        <pc:spChg chg="mod">
          <ac:chgData name="Syed Modassir Ali" userId="75f941ad-8d47-4b0d-a1a9-7f0cf503eb79" providerId="ADAL" clId="{62B2A2AD-BB18-4444-B683-93F889411285}" dt="2024-02-28T13:22:55.592" v="185" actId="113"/>
          <ac:spMkLst>
            <pc:docMk/>
            <pc:sldMk cId="1479867612" sldId="273"/>
            <ac:spMk id="2" creationId="{CDA7312A-B92B-5BCB-2FEB-E3ECD41F130D}"/>
          </ac:spMkLst>
        </pc:spChg>
      </pc:sldChg>
      <pc:sldChg chg="addSp delSp modSp mod">
        <pc:chgData name="Syed Modassir Ali" userId="75f941ad-8d47-4b0d-a1a9-7f0cf503eb79" providerId="ADAL" clId="{62B2A2AD-BB18-4444-B683-93F889411285}" dt="2024-02-28T11:44:07.284" v="97" actId="1035"/>
        <pc:sldMkLst>
          <pc:docMk/>
          <pc:sldMk cId="1074783404" sldId="285"/>
        </pc:sldMkLst>
        <pc:spChg chg="add del">
          <ac:chgData name="Syed Modassir Ali" userId="75f941ad-8d47-4b0d-a1a9-7f0cf503eb79" providerId="ADAL" clId="{62B2A2AD-BB18-4444-B683-93F889411285}" dt="2024-02-28T11:18:54.279" v="44" actId="22"/>
          <ac:spMkLst>
            <pc:docMk/>
            <pc:sldMk cId="1074783404" sldId="285"/>
            <ac:spMk id="7" creationId="{7CB96375-084C-1287-9391-865AEF9354AF}"/>
          </ac:spMkLst>
        </pc:spChg>
        <pc:picChg chg="mod">
          <ac:chgData name="Syed Modassir Ali" userId="75f941ad-8d47-4b0d-a1a9-7f0cf503eb79" providerId="ADAL" clId="{62B2A2AD-BB18-4444-B683-93F889411285}" dt="2024-02-28T11:44:07.284" v="97" actId="1035"/>
          <ac:picMkLst>
            <pc:docMk/>
            <pc:sldMk cId="1074783404" sldId="285"/>
            <ac:picMk id="11" creationId="{E3DDA909-BBF2-B6EF-1C78-7DF5144428FF}"/>
          </ac:picMkLst>
        </pc:picChg>
        <pc:picChg chg="add mod modCrop">
          <ac:chgData name="Syed Modassir Ali" userId="75f941ad-8d47-4b0d-a1a9-7f0cf503eb79" providerId="ADAL" clId="{62B2A2AD-BB18-4444-B683-93F889411285}" dt="2024-02-28T11:44:03.045" v="96" actId="1076"/>
          <ac:picMkLst>
            <pc:docMk/>
            <pc:sldMk cId="1074783404" sldId="285"/>
            <ac:picMk id="12" creationId="{FA70C291-6E7D-8122-AD15-1A3AADE0151B}"/>
          </ac:picMkLst>
        </pc:picChg>
        <pc:picChg chg="add mod">
          <ac:chgData name="Syed Modassir Ali" userId="75f941ad-8d47-4b0d-a1a9-7f0cf503eb79" providerId="ADAL" clId="{62B2A2AD-BB18-4444-B683-93F889411285}" dt="2024-02-28T11:15:58.367" v="25" actId="732"/>
          <ac:picMkLst>
            <pc:docMk/>
            <pc:sldMk cId="1074783404" sldId="285"/>
            <ac:picMk id="1026" creationId="{4FA111C3-5A51-72BD-E5C1-8A086DB46CB9}"/>
          </ac:picMkLst>
        </pc:picChg>
        <pc:picChg chg="add del mod">
          <ac:chgData name="Syed Modassir Ali" userId="75f941ad-8d47-4b0d-a1a9-7f0cf503eb79" providerId="ADAL" clId="{62B2A2AD-BB18-4444-B683-93F889411285}" dt="2024-02-28T11:42:48.292" v="81" actId="478"/>
          <ac:picMkLst>
            <pc:docMk/>
            <pc:sldMk cId="1074783404" sldId="285"/>
            <ac:picMk id="1028" creationId="{D6C0825D-8BE0-A739-B1BC-689B530AE451}"/>
          </ac:picMkLst>
        </pc:picChg>
        <pc:picChg chg="add del">
          <ac:chgData name="Syed Modassir Ali" userId="75f941ad-8d47-4b0d-a1a9-7f0cf503eb79" providerId="ADAL" clId="{62B2A2AD-BB18-4444-B683-93F889411285}" dt="2024-02-28T11:18:50.867" v="42" actId="478"/>
          <ac:picMkLst>
            <pc:docMk/>
            <pc:sldMk cId="1074783404" sldId="285"/>
            <ac:picMk id="2050" creationId="{8F78901E-9350-3592-BFF0-760D213F2D21}"/>
          </ac:picMkLst>
        </pc:picChg>
      </pc:sldChg>
      <pc:sldChg chg="addSp delSp modSp mod">
        <pc:chgData name="Syed Modassir Ali" userId="75f941ad-8d47-4b0d-a1a9-7f0cf503eb79" providerId="ADAL" clId="{62B2A2AD-BB18-4444-B683-93F889411285}" dt="2024-02-28T11:42:31.074" v="80" actId="14100"/>
        <pc:sldMkLst>
          <pc:docMk/>
          <pc:sldMk cId="3455893039" sldId="287"/>
        </pc:sldMkLst>
        <pc:spChg chg="mod">
          <ac:chgData name="Syed Modassir Ali" userId="75f941ad-8d47-4b0d-a1a9-7f0cf503eb79" providerId="ADAL" clId="{62B2A2AD-BB18-4444-B683-93F889411285}" dt="2024-02-28T11:42:04.443" v="79" actId="123"/>
          <ac:spMkLst>
            <pc:docMk/>
            <pc:sldMk cId="3455893039" sldId="287"/>
            <ac:spMk id="3" creationId="{FE4B39A0-E752-E915-FA81-1C6EAB65FA66}"/>
          </ac:spMkLst>
        </pc:spChg>
        <pc:picChg chg="add mod modCrop">
          <ac:chgData name="Syed Modassir Ali" userId="75f941ad-8d47-4b0d-a1a9-7f0cf503eb79" providerId="ADAL" clId="{62B2A2AD-BB18-4444-B683-93F889411285}" dt="2024-02-28T11:42:31.074" v="80" actId="14100"/>
          <ac:picMkLst>
            <pc:docMk/>
            <pc:sldMk cId="3455893039" sldId="287"/>
            <ac:picMk id="7" creationId="{96F21063-5129-9723-A077-B7B65FB10D65}"/>
          </ac:picMkLst>
        </pc:picChg>
        <pc:picChg chg="add del">
          <ac:chgData name="Syed Modassir Ali" userId="75f941ad-8d47-4b0d-a1a9-7f0cf503eb79" providerId="ADAL" clId="{62B2A2AD-BB18-4444-B683-93F889411285}" dt="2024-02-28T11:16:41.979" v="28" actId="478"/>
          <ac:picMkLst>
            <pc:docMk/>
            <pc:sldMk cId="3455893039" sldId="287"/>
            <ac:picMk id="2050" creationId="{3D097A08-AFDA-8B10-E18A-2FC0F851D128}"/>
          </ac:picMkLst>
        </pc:picChg>
        <pc:picChg chg="add del mod">
          <ac:chgData name="Syed Modassir Ali" userId="75f941ad-8d47-4b0d-a1a9-7f0cf503eb79" providerId="ADAL" clId="{62B2A2AD-BB18-4444-B683-93F889411285}" dt="2024-02-28T11:39:50.044" v="64" actId="478"/>
          <ac:picMkLst>
            <pc:docMk/>
            <pc:sldMk cId="3455893039" sldId="287"/>
            <ac:picMk id="2052" creationId="{0628531F-F217-95D0-3560-F7BA8B28C0A3}"/>
          </ac:picMkLst>
        </pc:picChg>
      </pc:sldChg>
      <pc:sldChg chg="modSp mod">
        <pc:chgData name="Syed Modassir Ali" userId="75f941ad-8d47-4b0d-a1a9-7f0cf503eb79" providerId="ADAL" clId="{62B2A2AD-BB18-4444-B683-93F889411285}" dt="2024-02-28T11:49:17.298" v="134" actId="14100"/>
        <pc:sldMkLst>
          <pc:docMk/>
          <pc:sldMk cId="566279789" sldId="292"/>
        </pc:sldMkLst>
        <pc:spChg chg="mod">
          <ac:chgData name="Syed Modassir Ali" userId="75f941ad-8d47-4b0d-a1a9-7f0cf503eb79" providerId="ADAL" clId="{62B2A2AD-BB18-4444-B683-93F889411285}" dt="2024-02-28T11:49:17.298" v="134" actId="14100"/>
          <ac:spMkLst>
            <pc:docMk/>
            <pc:sldMk cId="566279789" sldId="292"/>
            <ac:spMk id="3" creationId="{388DEB98-6843-50B3-8E09-DC9A3312880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23E3-32C6-FB89-11ED-CB7BF14C1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DA352-8E93-19C7-297B-97CE29364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9BA5-47F5-758F-A1F9-0521981D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4DD83-4437-97D0-33D5-04C2D75BA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116E6-6922-71AD-4582-4057256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56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A288-7978-EFD3-9271-659A4A5E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A56E7-542D-3848-883B-B18777B0A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2A959-5EAB-20BD-FCCE-5B210197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4771-40FF-5029-DEAC-FAB66504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2FC2-CAB1-BC44-06F0-F50B9C09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2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C24BC-9ECD-A8C2-9983-2F842E1C13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C0797-3876-EA52-ECE2-71C998194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3A83B-41DB-7640-027D-F141855C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C7480-5346-A50E-4468-8860D0E4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DDC01-360E-D943-D9E6-33EAE28D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BF74-DBDE-9DBB-3D84-E45C9C36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4269-9457-F3C1-AA9D-B6B3BCEB8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EB835-8521-3149-FE43-FB592E469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E9851-9E99-FCDA-0596-4418DA11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39C80-BB13-ECEB-694D-CC73D3EC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44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96AA-2DC5-852D-7D78-8D3F001B2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E5540-904D-E1B6-98D1-B5602C4D7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FEF44-BD61-047F-5ADC-002D9B6C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8CC33-726F-D6A5-A756-7EB7C930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03E1A-519C-E3E6-774B-A7831434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10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0A59-D914-F18C-41A9-2E3B6708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666A-5403-1211-1ABF-C7C0E115A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78C31-05AB-459F-2DF4-73F496C72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3887A-87C3-8AC1-88ED-F50B3F7E1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51B4-B871-2714-71A2-D91945ED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2F172-D0A3-1A26-27EA-644A4836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43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7E69-C691-4A7F-A2D1-579FAA3E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CEDA-FB69-F467-B0B5-953AF851F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D6FE6-AA23-66F1-C498-B038C3748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A4A2C-54EF-3DD1-C4CE-9B4C6823D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2AF4A-2AE9-5D0A-D880-3AC3C130B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ADA615-E97B-52AD-810E-B40BD515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FBA3B-F264-4C7B-874A-26292E75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00FA3-4A05-CD97-B942-EC5247C3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71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BE14-CD95-B57D-BB4B-EBE506E6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5BF9D-09B9-D344-F453-1034B49C8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20E9F-BD4A-1626-1FA8-6C408FC7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02BB8-7C23-0171-088D-20E611B5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83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6A897-FE42-3C4E-7A68-077EB715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A7818-B8AB-1669-9631-CF00D955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2DED1-C083-FCA2-5DCD-97AF0D95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82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9B6C-44C7-9E1E-9EEC-571FEAC79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160B4-3C38-6387-2299-66F4CCC88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55CFF-6C9E-6396-261D-C211EDC5A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0285-EA14-2151-6B78-12DF3F11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75773-92AC-E3EA-90BA-757C50E4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C0335-A084-BBEE-1946-9E23DCFA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50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1D8A-0AFC-94F1-DF51-5E364ED9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0206F-A1A2-B720-EBD1-5EE6843D7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D07E9-26E1-F7B1-4D7E-EE168EA4A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EA480-BA9F-2D98-BCE7-4DA0B471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F8CF2-F9E4-A48D-91A1-D9AB03CB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5C1B-B178-CD81-4BCF-0A8FFBF6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22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693AE-ACAF-4423-A82C-1A451302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16FC-DADF-542F-4A04-9B6033B34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AB4A4-FDA1-A376-E5E8-E34AE4054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B6FFF-F298-42CD-8A45-B639532433D6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5FA83-05DA-C0FD-2DA1-748033C0D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5C89-8694-7091-F79C-7EEEB6A97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7DBA2-2DCE-4718-AC6B-6FC7618B2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15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www.youtube.com/@payatu503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facebook.com/payatutechnologies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6.jpg"/><Relationship Id="rId16" Type="http://schemas.openxmlformats.org/officeDocument/2006/relationships/hyperlink" Target="mailto:info@payatu.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s://twitter.com/payatulabs?s=20&amp;t=RGRKJCkibm-oFgqfu2jVkg" TargetMode="External"/><Relationship Id="rId5" Type="http://schemas.openxmlformats.org/officeDocument/2006/relationships/image" Target="../media/image17.png"/><Relationship Id="rId15" Type="http://schemas.openxmlformats.org/officeDocument/2006/relationships/hyperlink" Target="https://payatu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hyperlink" Target="https://www.linkedin.com/company/payatu/mycompany/" TargetMode="External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ithub.com/gr33nm0nk2802/DelegationLab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software.intel.com/sites/manageability/AMT_Implementation_and_Reference_Guide/default.htm?turl=WordDocuments%2Fintroductiontokerberosauthentication.htm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C283-7099-78B7-84DB-F3B7BDE9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DA51CC-95CB-3A35-AF8B-E83194336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617325"/>
            <a:ext cx="10989733" cy="5781731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882A75-9A34-D5DF-83F2-93B293FBC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2" y="630073"/>
            <a:ext cx="3866250" cy="107389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26A66C7-9E1E-03DE-20F5-51D0E6BB2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" y="2097978"/>
            <a:ext cx="1560865" cy="584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67C63B-4B75-310C-AFE6-813AEA0A4963}"/>
              </a:ext>
            </a:extLst>
          </p:cNvPr>
          <p:cNvSpPr txBox="1"/>
          <p:nvPr/>
        </p:nvSpPr>
        <p:spPr>
          <a:xfrm>
            <a:off x="672676" y="2637044"/>
            <a:ext cx="3966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spc="1000" dirty="0">
                <a:solidFill>
                  <a:schemeClr val="bg1"/>
                </a:solidFill>
                <a:latin typeface="Bahnschrift bold" panose="020B0502040204020203" pitchFamily="34" charset="0"/>
              </a:rPr>
              <a:t>WEBINAR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70EB4-A371-08C6-9804-7B6E831D90F5}"/>
              </a:ext>
            </a:extLst>
          </p:cNvPr>
          <p:cNvSpPr txBox="1"/>
          <p:nvPr/>
        </p:nvSpPr>
        <p:spPr>
          <a:xfrm>
            <a:off x="2455334" y="4579818"/>
            <a:ext cx="8983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latin typeface="-apple-system"/>
              </a:rPr>
              <a:t>Active Directory Delegation Attacks</a:t>
            </a:r>
          </a:p>
          <a:p>
            <a:pPr algn="r">
              <a:lnSpc>
                <a:spcPct val="100000"/>
              </a:lnSpc>
            </a:pPr>
            <a:r>
              <a:rPr lang="en-US" sz="4000" b="0" i="0" dirty="0">
                <a:solidFill>
                  <a:schemeClr val="bg1"/>
                </a:solidFill>
                <a:effectLst/>
                <a:latin typeface="-apple-system"/>
              </a:rPr>
              <a:t>| </a:t>
            </a:r>
            <a:r>
              <a:rPr lang="en-US" sz="4000" b="0" i="0" dirty="0">
                <a:solidFill>
                  <a:srgbClr val="C00000"/>
                </a:solidFill>
                <a:effectLst/>
                <a:latin typeface="-apple-system"/>
              </a:rPr>
              <a:t>Payatu</a:t>
            </a:r>
            <a:endParaRPr lang="en-US" sz="4000" dirty="0">
              <a:solidFill>
                <a:srgbClr val="C00000"/>
              </a:solidFill>
              <a:latin typeface="Bahnschrift bold" panose="020B0502040204020203" pitchFamily="34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226DCD6-8159-B9D9-1DA2-8FC301A9B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70" y="1857537"/>
            <a:ext cx="3304243" cy="24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64E43-F87F-F5A7-1202-B00A65106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DDA909-BBF2-B6EF-1C78-7DF51444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43938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C23481-27C4-B144-7E6F-9E2A9C097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0D3CF1-BF07-0455-F65C-485C97E5CD3F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08874C-0279-E193-FEE1-FF60C2040F6A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7F2984-3F35-CE29-D3E7-664B0127641A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11B8-FA77-9CA5-2B7B-A007DFDA4D5C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Kerberos Delegation allows end-user credentials reuse in multi-tier application where Kerberos double hop is required.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Example - </a:t>
            </a: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45FD289-B359-CB03-A47A-5813D4724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  <p:pic>
        <p:nvPicPr>
          <p:cNvPr id="12" name="Picture 11" descr="A diagram of a computer server&#10;&#10;Description automatically generated">
            <a:extLst>
              <a:ext uri="{FF2B5EF4-FFF2-40B4-BE49-F238E27FC236}">
                <a16:creationId xmlns:a16="http://schemas.microsoft.com/office/drawing/2014/main" id="{FA70C291-6E7D-8122-AD15-1A3AADE015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t="19447" r="7720" b="19445"/>
          <a:stretch/>
        </p:blipFill>
        <p:spPr>
          <a:xfrm>
            <a:off x="3477875" y="3009385"/>
            <a:ext cx="5130040" cy="36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83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381E8-A0DF-7189-457B-BE096103A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44A05C-7141-4FF2-B119-CD69A39C3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47D0F-2BCC-96DD-1C38-929690C23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FCEAC2-7DAA-7A9C-EB27-EC46EBAE2939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FA72FB-0374-B7F2-3624-24A36F2879CF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79AB7C9-3E21-A62B-C363-42F889F31B03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640E1-8AF4-F345-B653-70E1CA8AD2FA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A user provides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credentials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 to the Domain Controller. (AS_REQ)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The DC returns a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TGT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. (AS_REP)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The user requests a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TGS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 for the web service on Web Server. (TGS_REQ)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The DC provides a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TGS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. (TGS_REP)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The user sends the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TGT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 and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TGS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 to the web server. 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The web server service account use the</a:t>
            </a:r>
            <a:r>
              <a:rPr lang="en-US" sz="2000" dirty="0">
                <a:solidFill>
                  <a:srgbClr val="C00000"/>
                </a:solidFill>
                <a:latin typeface="-apple-system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user's TGT</a:t>
            </a:r>
            <a:r>
              <a:rPr lang="en-US" sz="2000" dirty="0">
                <a:solidFill>
                  <a:srgbClr val="C00000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to request a</a:t>
            </a:r>
            <a:r>
              <a:rPr lang="en-US" sz="2000" dirty="0">
                <a:solidFill>
                  <a:srgbClr val="C00000"/>
                </a:solidFill>
                <a:latin typeface="-apple-system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TGS</a:t>
            </a:r>
            <a:r>
              <a:rPr lang="en-US" sz="2000" dirty="0">
                <a:solidFill>
                  <a:srgbClr val="C00000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for the</a:t>
            </a:r>
            <a:r>
              <a:rPr lang="en-US" sz="2000" dirty="0">
                <a:solidFill>
                  <a:srgbClr val="C00000"/>
                </a:solidFill>
                <a:latin typeface="-apple-system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database server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 from the DC. 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The web server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service account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 connects to the database server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as the user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.</a:t>
            </a:r>
            <a:endParaRPr lang="en-US" sz="200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5EFB6689-A65B-7269-12A1-5ECC1429B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4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28E3-4E4F-9187-8B1E-700B42F7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A74F6C-5D6D-5519-AFFB-942ABA996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4CA25-F3E1-2762-F054-3D22E690F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FA0802-DD35-EF2C-6C12-5C2E8C9985D2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75DD77-4DDE-14D6-1198-52CB86CAC749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769B80-BFF3-4794-D9B8-2E09B91A3E8E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E3471-6708-739C-AA4E-9EAA4F061F79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-apple-system"/>
              </a:rPr>
              <a:t>Delegation is of two types:</a:t>
            </a:r>
          </a:p>
          <a:p>
            <a:pPr marL="800100" lvl="1" indent="-34290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-apple-system"/>
              </a:rPr>
              <a:t>Unconstrained – access to </a:t>
            </a:r>
            <a:r>
              <a:rPr lang="en-US" sz="2400" b="1" dirty="0">
                <a:solidFill>
                  <a:srgbClr val="C00000"/>
                </a:solidFill>
                <a:latin typeface="-apple-system"/>
              </a:rPr>
              <a:t>any service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 on </a:t>
            </a:r>
            <a:r>
              <a:rPr lang="en-US" sz="2400" b="1" dirty="0">
                <a:solidFill>
                  <a:srgbClr val="C00000"/>
                </a:solidFill>
                <a:latin typeface="-apple-system"/>
              </a:rPr>
              <a:t>any Computer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 in the domain.</a:t>
            </a:r>
          </a:p>
          <a:p>
            <a:pPr marL="800100" lvl="1" indent="-34290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Constrained – access to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-apple-system"/>
              </a:rPr>
              <a:t>specified services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to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-apple-system"/>
              </a:rPr>
              <a:t>specified computer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D4344D09-8ED7-3806-B70A-85A2A989B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1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03D14-87D4-2ABC-51D7-F1CFCC540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0842F8-E26D-4CC2-BDBA-133243CEC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348D8-9A1B-BA24-60BB-0D6ACC1D2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5E35F3-79C8-7EC6-B4A4-1A6443F40D28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Unconstrained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5C7F23-A6F8-6017-9680-8D84FF4D4377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A476FE5-DDA4-F860-9A49-E8D2C20A755E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9416C2-CEFE-5A76-F321-F587204026AF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Windows Server 2000 introduced Unconstrained Delegation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If Unconstrained Delegation is enabled, the DC places user's </a:t>
            </a:r>
            <a:r>
              <a:rPr lang="en-US" b="1" i="0" dirty="0">
                <a:solidFill>
                  <a:srgbClr val="FF0000"/>
                </a:solidFill>
                <a:effectLst/>
                <a:latin typeface="-apple-system"/>
              </a:rPr>
              <a:t>TGT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inside </a:t>
            </a:r>
            <a:r>
              <a:rPr lang="en-US" b="1" i="0" dirty="0">
                <a:solidFill>
                  <a:srgbClr val="FF0000"/>
                </a:solidFill>
                <a:effectLst/>
                <a:latin typeface="-apple-system"/>
              </a:rPr>
              <a:t>TGS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. When presented to the server with unconstrained delegation, the </a:t>
            </a:r>
            <a:r>
              <a:rPr lang="en-US" b="1" i="0" dirty="0">
                <a:solidFill>
                  <a:srgbClr val="FF0000"/>
                </a:solidFill>
                <a:effectLst/>
                <a:latin typeface="-apple-system"/>
              </a:rPr>
              <a:t>TGT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is extracted from </a:t>
            </a:r>
            <a:r>
              <a:rPr lang="en-US" b="1" i="0" dirty="0">
                <a:solidFill>
                  <a:srgbClr val="FF0000"/>
                </a:solidFill>
                <a:effectLst/>
                <a:latin typeface="-apple-system"/>
              </a:rPr>
              <a:t>TGS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and stored in LSASS.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Escalate privileges to Domain Admin in case we compromise an account with Unconstrained Delegation.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47A3E79-B516-177B-D7A6-A6FB83721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E1B20-A1FF-88A9-B71A-066A7111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EA4F19-94B9-CF3E-EF06-9620C1D24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2D77AA-33C1-A658-C041-78813D39B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6F8A199-C0A0-2BDB-4D33-C6C66EC67D4A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Unconstrained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0398D7-DA41-CFB6-938C-C6F4207FF382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3122FA-8544-DB19-7483-A18C7AD21063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09ADB8-F19C-3509-806C-3646FFA5018A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Scenario 1: Sensitive User authenticates to the machine with KUD.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Scena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rio 2: KUD + PrinterBug (Very Popular – Will be added soon in the lab)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AF9FFFD-C438-56D2-825C-A64DF149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1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730DD-7F66-979D-B6E7-F6FF4506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A01CBE-CC47-5541-51B3-807DAF1D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A8621D-CF55-7E71-A045-6011A5CC7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348DF3-4A31-52DA-0BAD-AB9E8858BC0A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Constrained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B366CA-B3AC-3DD6-C642-2786BD35E41E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AD8EC9-EB97-A55B-C04E-1C2CD5E74766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76C6-1BD1-F7D0-E759-AD492B96B7EB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Windows Server 2003 Microsoft introduced a new type of delegation.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Constrained Delegation, is a more secure form of delegation that restricts the services to which a service can delegate authentication. It provides more granular control over delegation permissions. </a:t>
            </a:r>
            <a:r>
              <a:rPr lang="en-US" sz="2000" b="1" dirty="0">
                <a:solidFill>
                  <a:schemeClr val="bg1"/>
                </a:solidFill>
                <a:effectLst/>
                <a:latin typeface="-apple-system"/>
              </a:rPr>
              <a:t>The server with constrained delegation can no longer cache the TGTs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Protocol Transition - user authenticates to a web service without using Kerberos and the web service makes requests to a database server to fetch results based on the user's authorization.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Escalate to Domain Admin user by impersonating them in case we compromise an account or a computer with KCD.</a:t>
            </a: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just">
              <a:lnSpc>
                <a:spcPct val="150000"/>
              </a:lnSpc>
              <a:buClr>
                <a:schemeClr val="bg1"/>
              </a:buClr>
            </a:pP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just">
              <a:lnSpc>
                <a:spcPct val="150000"/>
              </a:lnSpc>
              <a:buClr>
                <a:schemeClr val="bg1"/>
              </a:buClr>
            </a:pP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2595433-38CD-65DE-13EF-136E0AA0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B9387-8964-2F12-BD96-B443EF11F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7180E3-B4C4-811A-9842-D48C65CA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C8021-B555-1E43-83EB-5D65FF22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839359-6F9C-447B-AFD6-577ED63CA3D3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Constrained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262BAB-EE40-3D70-BC32-26BDE620636E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6A0D40-CDC0-56AE-B7E8-ECAE0CF4FCF7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A932F-5C44-645F-9E8D-B1C9991CC1EA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To impersonate the user, Service for User (S4U) extension is used which provides two extensions:</a:t>
            </a:r>
          </a:p>
          <a:p>
            <a:pPr marL="800100" lvl="1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Service for User to Self (</a:t>
            </a:r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S4U2self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) - Allows a service to obtain a forwardable TGS to itself on behalf of a user. The service account must have the T2A4D UserAccountControl attribute </a:t>
            </a:r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TRUSTED_TO_AUTHENTICATE_FOR_DELEGATION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set.</a:t>
            </a:r>
          </a:p>
          <a:p>
            <a:pPr marL="800100" lvl="1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Service for User to Proxy (</a:t>
            </a:r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S4U2proxy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) - Allows a service to obtain a TGS to a second service on behalf of a user. This is controlled by </a:t>
            </a:r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msDS-AllowedToDelegateTo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attribute. This attribute contains a list of SPNs to which the user tokens can be forwarded.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2C16C8AB-4747-7ABE-A617-33871FF7D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7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96E6-2F14-8F4A-BFAF-966A2B8D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E9F126-9F22-A868-5D41-2FE0324B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0169A-77D7-21BE-A0CA-D6B8BBA99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21C830-DD96-B385-C42F-F3113CA1A9F9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Constrained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74AD87-30DC-9D15-6977-9366DA298193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1C1CF7-156D-E766-CD6D-D08C4418FB00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B39A0-E752-E915-FA81-1C6EAB65FA66}"/>
              </a:ext>
            </a:extLst>
          </p:cNvPr>
          <p:cNvSpPr txBox="1">
            <a:spLocks/>
          </p:cNvSpPr>
          <p:nvPr/>
        </p:nvSpPr>
        <p:spPr>
          <a:xfrm>
            <a:off x="631882" y="1512902"/>
            <a:ext cx="6155762" cy="4551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A user, authenticates to the web service (running with service account 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-apple-system"/>
              </a:rPr>
              <a:t>prod_svc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) using a non-Kerberos compatible authentication mechanism.</a:t>
            </a: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The web service requests a ticket from the Key Distribution Center (KDC) for user's account without supplying a password, as the 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-apple-system"/>
              </a:rPr>
              <a:t>prod_svc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account.</a:t>
            </a: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The KDC checks the 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-apple-system"/>
              </a:rPr>
              <a:t>prod_svc userAccountControl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value for the 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-apple-system"/>
              </a:rPr>
              <a:t>TRUSTED_TO_AUTHENTICATE_FOR_DELEGATION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attribute, and that user's account is 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-apple-system"/>
              </a:rPr>
              <a:t>not blocked for delegation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(not a protected user). If OK it returns a forwardable ticket for user's account (S4U2Self).</a:t>
            </a: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The service then passes this ticket back to the KDC and requests a 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-apple-system"/>
              </a:rPr>
              <a:t>service ticket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for the 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-apple-system"/>
              </a:rPr>
              <a:t>CIFS/dc01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service.</a:t>
            </a: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The KDC checks the 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-apple-system"/>
              </a:rPr>
              <a:t>msDS-AllowedToDelegateTo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field on the 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-apple-system"/>
              </a:rPr>
              <a:t>prod_svc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account. If the service is listed, it will return a service ticket for dc01.red.local (S4U2Proxy).</a:t>
            </a: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The web service can now authenticate to the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-apple-system"/>
              </a:rPr>
              <a:t>CIFS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on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-apple-system"/>
              </a:rPr>
              <a:t>dc01.red.local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 as user using the supplied TGS.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C75086CF-75E0-F307-8088-46FEA1D12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  <p:pic>
        <p:nvPicPr>
          <p:cNvPr id="7" name="Picture 6" descr="A diagram of a computer server&#10;&#10;Description automatically generated">
            <a:extLst>
              <a:ext uri="{FF2B5EF4-FFF2-40B4-BE49-F238E27FC236}">
                <a16:creationId xmlns:a16="http://schemas.microsoft.com/office/drawing/2014/main" id="{96F21063-5129-9723-A077-B7B65FB10D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2" t="7258" r="11304" b="2500"/>
          <a:stretch/>
        </p:blipFill>
        <p:spPr>
          <a:xfrm>
            <a:off x="7143970" y="1512902"/>
            <a:ext cx="4309938" cy="50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9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7A8A7-3C39-9179-19BC-17A2B726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C33368-4FE8-E7F7-71C1-F6272E223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16D24-094C-4590-F901-2DE2D5EB1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DED6732-9DC8-CAB4-E761-6AD2227AD7C8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Constrained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17781-37E4-EA28-534A-D6E859D29FEA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C40F298-A467-2487-8D32-5D2D239B2B6B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EC874-81BC-5112-CBD5-7B6C17EFDB2E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Scenario 1: Command Execution as user with KCD Permissions. Use the Rubeus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-apple-system"/>
              </a:rPr>
              <a:t>tgtdeleg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command to get a usable TGT for the current user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-apple-system"/>
              </a:rPr>
              <a:t>Scenario 2: Use the KCD user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hashes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 or plaintext </a:t>
            </a:r>
            <a:r>
              <a:rPr lang="en-US" sz="2000" b="1" dirty="0">
                <a:solidFill>
                  <a:srgbClr val="C00000"/>
                </a:solidFill>
                <a:latin typeface="-apple-system"/>
              </a:rPr>
              <a:t>password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.</a:t>
            </a:r>
          </a:p>
          <a:p>
            <a:pPr algn="just">
              <a:lnSpc>
                <a:spcPct val="150000"/>
              </a:lnSpc>
              <a:buClr>
                <a:schemeClr val="bg1"/>
              </a:buClr>
            </a:pPr>
            <a:endParaRPr lang="en-US" sz="2000" i="1" dirty="0">
              <a:solidFill>
                <a:schemeClr val="bg1"/>
              </a:solidFill>
              <a:latin typeface="-apple-system"/>
            </a:endParaRPr>
          </a:p>
          <a:p>
            <a:pPr algn="just">
              <a:lnSpc>
                <a:spcPct val="150000"/>
              </a:lnSpc>
              <a:buClr>
                <a:schemeClr val="bg1"/>
              </a:buClr>
            </a:pPr>
            <a:r>
              <a:rPr lang="en-US" sz="2000" i="1" dirty="0">
                <a:solidFill>
                  <a:schemeClr val="bg1"/>
                </a:solidFill>
                <a:latin typeface="-apple-system"/>
              </a:rPr>
              <a:t>Since the SPNs are not encrypted we can use the </a:t>
            </a:r>
            <a:r>
              <a:rPr lang="en-US" sz="2000" b="1" i="1" dirty="0">
                <a:solidFill>
                  <a:srgbClr val="C00000"/>
                </a:solidFill>
                <a:latin typeface="-apple-system"/>
              </a:rPr>
              <a:t>/altservice </a:t>
            </a:r>
            <a:r>
              <a:rPr lang="en-US" sz="2000" i="1" dirty="0">
                <a:solidFill>
                  <a:schemeClr val="bg1"/>
                </a:solidFill>
                <a:latin typeface="-apple-system"/>
              </a:rPr>
              <a:t>parameter as well </a:t>
            </a:r>
            <a:endParaRPr lang="en-US" sz="2000" b="0" i="1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F0FBA57-E7D5-C6A0-70C0-C6AB5A5BD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1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BFDAF-DA76-27C7-0330-04CF55F72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3F2149-37D6-FA08-E612-28D1EB8E3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F5682-2C01-6AA2-1DB8-716BFF255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670B86-7502-31A1-642D-11273E8954CD}"/>
              </a:ext>
            </a:extLst>
          </p:cNvPr>
          <p:cNvSpPr txBox="1">
            <a:spLocks/>
          </p:cNvSpPr>
          <p:nvPr/>
        </p:nvSpPr>
        <p:spPr>
          <a:xfrm>
            <a:off x="483635" y="365124"/>
            <a:ext cx="11300927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Resource Based Constrained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63E8FA-E111-6B5F-E9FE-37107D234EBF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17D1D3-EC65-5776-EDFC-B428AF34104D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E15A-8427-706E-C02A-26B2CE5FC496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effectLst/>
                <a:latin typeface="-apple-system"/>
              </a:rPr>
              <a:t>Resource-Based Constrained Delegation (RBCD) is a feature that was introduced starting with Windows Server 2012.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effectLst/>
                <a:latin typeface="-apple-system"/>
              </a:rPr>
              <a:t>In unconstrained and constrained Kerberos delegation, a computer/user is told what resources it can delegate authentications to. In resource-based Kerberos delegation, computers (resources) specify who they trust and who can delegate authentications to them.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000" b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000" b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94887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C79AFE-EF67-6B05-234F-D88893E6B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7A5C0-85BA-3D7D-5A9E-8A90A7170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2620DCD4-168D-46D3-B6F2-80275FA4A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C46251-A5FC-BE5B-AD1F-BDD126238DE4}"/>
              </a:ext>
            </a:extLst>
          </p:cNvPr>
          <p:cNvSpPr txBox="1">
            <a:spLocks/>
          </p:cNvSpPr>
          <p:nvPr/>
        </p:nvSpPr>
        <p:spPr>
          <a:xfrm>
            <a:off x="483637" y="365124"/>
            <a:ext cx="8697686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Agenda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5C1A35-087D-9917-A11B-D6A844E6B4A3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Understand the Configuration of Delegation Lab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Spin up Delegation Lab on AWS.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Understand and exploit </a:t>
            </a:r>
          </a:p>
          <a:p>
            <a:pPr marL="800100" lvl="1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Unconstrained Delegation (KUD)</a:t>
            </a:r>
          </a:p>
          <a:p>
            <a:pPr marL="800100" lvl="1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Constrained Delegation (KCD)</a:t>
            </a:r>
          </a:p>
          <a:p>
            <a:pPr marL="800100" lvl="1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Resource Based Constrained Delegation (RBCD)</a:t>
            </a:r>
          </a:p>
        </p:txBody>
      </p:sp>
    </p:spTree>
    <p:extLst>
      <p:ext uri="{BB962C8B-B14F-4D97-AF65-F5344CB8AC3E}">
        <p14:creationId xmlns:p14="http://schemas.microsoft.com/office/powerpoint/2010/main" val="3406996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51C59-4452-7247-DDC0-8009FEC5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8BE79A-5011-19B6-D24E-CFBE7D930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C5738-8724-6C75-3F36-2A709D374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6F41190-8F93-FA41-1B00-6071073C0A77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1338250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Resource Based Constrained Delegation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771C15-DA65-DCC0-360C-2B8A4EF1F85B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1F8BB4-9588-7ACD-158F-82045AB79164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EB98-6843-50B3-8E09-DC9A3312880E}"/>
              </a:ext>
            </a:extLst>
          </p:cNvPr>
          <p:cNvSpPr txBox="1">
            <a:spLocks/>
          </p:cNvSpPr>
          <p:nvPr/>
        </p:nvSpPr>
        <p:spPr>
          <a:xfrm>
            <a:off x="937494" y="1865862"/>
            <a:ext cx="106417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Scenario 1: Compromised account allows impersonation of 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any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user to </a:t>
            </a:r>
            <a:r>
              <a:rPr lang="en-US" sz="2000" dirty="0">
                <a:solidFill>
                  <a:schemeClr val="bg1"/>
                </a:solidFill>
                <a:latin typeface="-apple-system"/>
              </a:rPr>
              <a:t>any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service on the host by leveraging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-apple-system"/>
              </a:rPr>
              <a:t>msDS-AllowedToActOnBehalfOfOtherIdentity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attribute.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Scenario 2: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-apple-system"/>
              </a:rPr>
              <a:t>GenericWrite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access on a computer account enables adding the compromised account to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-apple-system"/>
              </a:rPr>
              <a:t>msDS-AllowedToActOnBehalfOfOtherIdentity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, facilitating impersonation on the target host.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Scenario 3: Using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-apple-system"/>
              </a:rPr>
              <a:t>mitm6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or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-apple-system"/>
              </a:rPr>
              <a:t>Responder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with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-apple-system"/>
              </a:rPr>
              <a:t>ntlmrelayx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, relayed NTLM credentials create a new computer account, and adding it to the computers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-apple-system"/>
              </a:rPr>
              <a:t>msDS-AllowedToActOnBehalfOfOtherIdentity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 attribute whose credentials were relayed.</a:t>
            </a:r>
            <a:endParaRPr lang="en-US" sz="2000" b="0" i="1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6627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C283-7099-78B7-84DB-F3B7BDE9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DA51CC-95CB-3A35-AF8B-E83194336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617325"/>
            <a:ext cx="10989733" cy="5781731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882A75-9A34-D5DF-83F2-93B293FBC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2" y="630073"/>
            <a:ext cx="3866250" cy="107389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26A66C7-9E1E-03DE-20F5-51D0E6BB2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4" y="2097978"/>
            <a:ext cx="1560865" cy="584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67C63B-4B75-310C-AFE6-813AEA0A4963}"/>
              </a:ext>
            </a:extLst>
          </p:cNvPr>
          <p:cNvSpPr txBox="1"/>
          <p:nvPr/>
        </p:nvSpPr>
        <p:spPr>
          <a:xfrm>
            <a:off x="672676" y="2637044"/>
            <a:ext cx="3966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spc="1000" dirty="0">
                <a:solidFill>
                  <a:schemeClr val="bg1"/>
                </a:solidFill>
                <a:latin typeface="Bahnschrift bold" panose="020B0502040204020203" pitchFamily="34" charset="0"/>
              </a:rPr>
              <a:t>WEBINAR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FDE9F1-B91B-0AD4-60FF-E2E76C779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8" y="2637044"/>
            <a:ext cx="3643240" cy="24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8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827F18B-B7C1-5310-ACFD-2CAABB4A9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181" y="-72189"/>
            <a:ext cx="12452362" cy="7002378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DA51CC-95CB-3A35-AF8B-E83194336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89"/>
          <a:stretch/>
        </p:blipFill>
        <p:spPr>
          <a:xfrm>
            <a:off x="470908" y="4138863"/>
            <a:ext cx="8815896" cy="2059807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882A75-9A34-D5DF-83F2-93B293FBC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76" y="1374987"/>
            <a:ext cx="3159141" cy="877487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60DF58-EE96-E079-45C3-E8882726B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5" b="59353"/>
          <a:stretch/>
        </p:blipFill>
        <p:spPr>
          <a:xfrm flipH="1">
            <a:off x="470908" y="548642"/>
            <a:ext cx="8037825" cy="18780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53F18C-12DA-5215-8222-4FEF755EC2ED}"/>
              </a:ext>
            </a:extLst>
          </p:cNvPr>
          <p:cNvSpPr txBox="1">
            <a:spLocks/>
          </p:cNvSpPr>
          <p:nvPr/>
        </p:nvSpPr>
        <p:spPr>
          <a:xfrm>
            <a:off x="7984952" y="1810176"/>
            <a:ext cx="3400753" cy="1058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bg1"/>
                </a:solidFill>
                <a:latin typeface="Casanova Scotia" panose="02000500000000000000" pitchFamily="2" charset="0"/>
              </a:rPr>
              <a:t>Securing the Future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974413-AAF4-47E2-BBEB-1150E835F6B3}"/>
              </a:ext>
            </a:extLst>
          </p:cNvPr>
          <p:cNvSpPr txBox="1">
            <a:spLocks/>
          </p:cNvSpPr>
          <p:nvPr/>
        </p:nvSpPr>
        <p:spPr>
          <a:xfrm>
            <a:off x="7035052" y="2953396"/>
            <a:ext cx="2667213" cy="453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REACH US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F825E90-C9E8-2530-B24E-4D2D391D4C4C}"/>
              </a:ext>
            </a:extLst>
          </p:cNvPr>
          <p:cNvSpPr txBox="1">
            <a:spLocks/>
          </p:cNvSpPr>
          <p:nvPr/>
        </p:nvSpPr>
        <p:spPr>
          <a:xfrm>
            <a:off x="7035052" y="4524345"/>
            <a:ext cx="2667213" cy="453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FOLLOW 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E30512-C461-0F20-D351-665C023EE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76" y="3523559"/>
            <a:ext cx="283900" cy="3028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D99EE2-C8DE-E6DA-5DB7-96840FCA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76" y="4046428"/>
            <a:ext cx="283900" cy="22431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3CA0E3C-A42C-B57D-0D65-9406E2F556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96" y="5068730"/>
            <a:ext cx="355924" cy="35592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B3FA5A37-5887-412D-12BA-038A26F0E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76" y="5068730"/>
            <a:ext cx="355924" cy="355924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E58DCCA5-1273-BA3D-584B-23D963EF4B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10" y="5068730"/>
            <a:ext cx="355924" cy="355924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096A6DE-655C-29C7-5A9E-4F1C867637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44" y="5068730"/>
            <a:ext cx="355924" cy="355924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DDBFD1BE-76D6-9EC0-56B0-7B64C827C455}"/>
              </a:ext>
            </a:extLst>
          </p:cNvPr>
          <p:cNvSpPr txBox="1">
            <a:spLocks/>
          </p:cNvSpPr>
          <p:nvPr/>
        </p:nvSpPr>
        <p:spPr>
          <a:xfrm>
            <a:off x="7505700" y="3419884"/>
            <a:ext cx="2667213" cy="453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Bahnschrift SemiLight" panose="020B0502040204020203" pitchFamily="34" charset="0"/>
                <a:hlinkClick r:id="rId15"/>
              </a:rPr>
              <a:t>www.payatu.io</a:t>
            </a:r>
            <a:endParaRPr lang="en-US" sz="16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3B31BC3-241A-1DE6-EA6A-D70B141EE654}"/>
              </a:ext>
            </a:extLst>
          </p:cNvPr>
          <p:cNvSpPr txBox="1">
            <a:spLocks/>
          </p:cNvSpPr>
          <p:nvPr/>
        </p:nvSpPr>
        <p:spPr>
          <a:xfrm>
            <a:off x="7505700" y="3907865"/>
            <a:ext cx="2667213" cy="453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Bahnschrift SemiLight" panose="020B0502040204020203" pitchFamily="34" charset="0"/>
                <a:hlinkClick r:id="rId16"/>
              </a:rPr>
              <a:t>info@payatu.io</a:t>
            </a:r>
            <a:endParaRPr lang="en-US" sz="16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05112-37ED-4667-C1B3-F3FA6A353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DDE6B5-4513-1AF6-F49B-14A6A5F6F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48BD6A-847F-DE28-CF0D-12F76E524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7A4A0A4A-87EB-3CCB-4CEB-4EA1312F7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0AE3C9-451B-61C2-828C-E0CB95021D3F}"/>
              </a:ext>
            </a:extLst>
          </p:cNvPr>
          <p:cNvSpPr txBox="1">
            <a:spLocks/>
          </p:cNvSpPr>
          <p:nvPr/>
        </p:nvSpPr>
        <p:spPr>
          <a:xfrm>
            <a:off x="483637" y="365124"/>
            <a:ext cx="8697686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Key Takeaways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9A24D6-1CBA-3B74-DDE1-150FB5BEBD3C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Have an automatically built-up Active Directory Lab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Multiple Attack Vectors from Windows and Linux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Tools and Techniques required to exploit various Delegation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346976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blue suit&#10;&#10;Description automatically generated">
            <a:extLst>
              <a:ext uri="{FF2B5EF4-FFF2-40B4-BE49-F238E27FC236}">
                <a16:creationId xmlns:a16="http://schemas.microsoft.com/office/drawing/2014/main" id="{CD7532D6-5836-5C20-C1E1-58221738A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0" y="1528775"/>
            <a:ext cx="3370509" cy="4030217"/>
          </a:xfrm>
          <a:prstGeom prst="rect">
            <a:avLst/>
          </a:prstGeom>
        </p:spPr>
      </p:pic>
      <p:pic>
        <p:nvPicPr>
          <p:cNvPr id="13" name="Picture 1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3A595786-DCF0-8ECC-DC2A-9F67F3AE2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531" y="-101065"/>
            <a:ext cx="12555062" cy="70601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ECCBB4-48DB-33BB-4736-29036844BC87}"/>
              </a:ext>
            </a:extLst>
          </p:cNvPr>
          <p:cNvSpPr txBox="1">
            <a:spLocks/>
          </p:cNvSpPr>
          <p:nvPr/>
        </p:nvSpPr>
        <p:spPr>
          <a:xfrm>
            <a:off x="5704554" y="160866"/>
            <a:ext cx="6377379" cy="990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About the SPEAKER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D075AF30-0688-4795-BE9E-2BE849F7A089}"/>
              </a:ext>
            </a:extLst>
          </p:cNvPr>
          <p:cNvSpPr txBox="1"/>
          <p:nvPr/>
        </p:nvSpPr>
        <p:spPr>
          <a:xfrm>
            <a:off x="4519682" y="2256812"/>
            <a:ext cx="6377379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Neue"/>
              </a:rPr>
              <a:t>Social Handle @gr33nm0nk2802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Neue"/>
              </a:rPr>
              <a:t>Security Researcher and Red Teamer 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Neue"/>
              </a:rPr>
              <a:t>Holds CRTO | OSCP | CRTP | eCPPTv2 | CEH  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Neue"/>
              </a:rPr>
              <a:t>Previously spoken at DEFCON, BSIDES, NULL, OWASP etc..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Neue"/>
              </a:rPr>
              <a:t>Interested in playing CTFs and Red Teaming exercises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5069BE-E789-5D87-D83D-16B71D3E9200}"/>
              </a:ext>
            </a:extLst>
          </p:cNvPr>
          <p:cNvSpPr txBox="1">
            <a:spLocks/>
          </p:cNvSpPr>
          <p:nvPr/>
        </p:nvSpPr>
        <p:spPr>
          <a:xfrm>
            <a:off x="4546338" y="1092201"/>
            <a:ext cx="6377379" cy="110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chemeClr val="bg1"/>
                </a:solidFill>
                <a:latin typeface="Bahnschrift bold" panose="020B0502040204020203" pitchFamily="34" charset="0"/>
                <a:cs typeface="Arial"/>
              </a:rPr>
              <a:t>Syed Modassir Ali</a:t>
            </a:r>
            <a:endParaRPr lang="en-IN" sz="2400" dirty="0">
              <a:solidFill>
                <a:srgbClr val="FF0000"/>
              </a:solidFill>
              <a:latin typeface="Bahnschrift bold" panose="020B0502040204020203" pitchFamily="34" charset="0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FF0000"/>
                </a:solidFill>
                <a:latin typeface="Bahnschrift bold" panose="020B0502040204020203" pitchFamily="34" charset="0"/>
              </a:rPr>
              <a:t>Associate Security Consultant</a:t>
            </a:r>
            <a:r>
              <a:rPr lang="en-IN" sz="2400" b="0" i="0" dirty="0">
                <a:solidFill>
                  <a:srgbClr val="FF0000"/>
                </a:solidFill>
                <a:effectLst/>
                <a:latin typeface="Bahnschrift bold" panose="020B0502040204020203" pitchFamily="34" charset="0"/>
              </a:rPr>
              <a:t>, Payatu</a:t>
            </a:r>
            <a:endParaRPr lang="en-IN" sz="2400" dirty="0">
              <a:solidFill>
                <a:srgbClr val="FF0000"/>
              </a:solidFill>
              <a:latin typeface="Bahnschrift bold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640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F2005-1B80-B460-5435-2F6F7251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68A932-7646-A237-5EA5-F900EA29A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01A6C-397D-38DF-5ECE-2DEC7A082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7FAA4E3F-4416-473F-B86C-01CE51A74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D815AD-AC81-8C77-8617-70124708EF50}"/>
              </a:ext>
            </a:extLst>
          </p:cNvPr>
          <p:cNvSpPr txBox="1">
            <a:spLocks/>
          </p:cNvSpPr>
          <p:nvPr/>
        </p:nvSpPr>
        <p:spPr>
          <a:xfrm>
            <a:off x="483637" y="365124"/>
            <a:ext cx="8697686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Lab Pre-Requisites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957C52-92FC-A06E-4198-88410AD4FB5E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A7312A-B92B-5BCB-2FEB-E3ECD41F130D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https://github.com/gr33nm0nk2802/DelegationLab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AWS account with access to create resources (VPC, Subnet, Route Tables, Security Groups, EC2)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AWS_ACCESS_KEY</a:t>
            </a:r>
            <a:r>
              <a:rPr lang="en-US" sz="2000" dirty="0">
                <a:solidFill>
                  <a:schemeClr val="bg1"/>
                </a:solidFill>
              </a:rPr>
              <a:t> configured on the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570E4-716D-1962-7F08-1D0B3B1A5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021" y="3429000"/>
            <a:ext cx="8075065" cy="14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6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93C46-89E8-010B-AF96-1F1D1F0E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84CDD6-10CE-FE8A-8903-D7639FA9B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4BF3E-2F30-5826-FBDB-CAE30468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78A02715-FC07-8A91-1DE4-E53AA43E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A4B5E90-C6D8-CF51-234B-429EBF112EF5}"/>
              </a:ext>
            </a:extLst>
          </p:cNvPr>
          <p:cNvSpPr txBox="1">
            <a:spLocks/>
          </p:cNvSpPr>
          <p:nvPr/>
        </p:nvSpPr>
        <p:spPr>
          <a:xfrm>
            <a:off x="483637" y="365124"/>
            <a:ext cx="8697686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Lab Setup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4E0FBF-4EF2-4632-F790-F6E965EF5F91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E6DA676-8220-C22D-CD72-BEFF2235146C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Provisoning the Infrastructure. 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</a:pPr>
            <a:r>
              <a:rPr lang="en-US" sz="1600" i="1" dirty="0">
                <a:solidFill>
                  <a:schemeClr val="bg1"/>
                </a:solidFill>
              </a:rPr>
              <a:t>(Can take around 8-10 minutes to have the Windows EC2 Instances to be up and running with WINRM configured)</a:t>
            </a:r>
          </a:p>
          <a:p>
            <a:pPr lvl="1" algn="l">
              <a:lnSpc>
                <a:spcPct val="150000"/>
              </a:lnSpc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ansible-playbook provision.yml</a:t>
            </a:r>
          </a:p>
          <a:p>
            <a:pPr marL="342900" indent="-342900" algn="l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Destroying the Infrastructure.</a:t>
            </a:r>
          </a:p>
          <a:p>
            <a:pPr lvl="1" algn="l">
              <a:lnSpc>
                <a:spcPct val="150000"/>
              </a:lnSpc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ansible-playbook destroy.yml</a:t>
            </a:r>
          </a:p>
        </p:txBody>
      </p:sp>
    </p:spTree>
    <p:extLst>
      <p:ext uri="{BB962C8B-B14F-4D97-AF65-F5344CB8AC3E}">
        <p14:creationId xmlns:p14="http://schemas.microsoft.com/office/powerpoint/2010/main" val="18484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524A-7DBF-B5E6-879A-0AD0316B9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AE0BD9-E7E4-C7E3-FAC4-D65630D5A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347646-6C21-528E-7636-0774B9E0E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EE99C70-7109-FF94-F368-21A49654F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62BA15-C5AB-B6EF-80DF-E65FF885BCE4}"/>
              </a:ext>
            </a:extLst>
          </p:cNvPr>
          <p:cNvSpPr txBox="1">
            <a:spLocks/>
          </p:cNvSpPr>
          <p:nvPr/>
        </p:nvSpPr>
        <p:spPr>
          <a:xfrm>
            <a:off x="483637" y="365124"/>
            <a:ext cx="8697686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Lab Architecture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5F6A38-E431-B756-967A-78A809C10648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2D391A-C461-E5C3-4BDB-06759258C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73" y="1320854"/>
            <a:ext cx="5775453" cy="5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EC057-E067-4B10-48EA-2C9C90022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F717A3-DDB2-741D-CB48-8376B916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B4789-958D-675D-7751-85B0B684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86FDF22A-7F40-E02E-4831-3DF992523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F5EC97-E142-3F35-49BD-B239B177E283}"/>
              </a:ext>
            </a:extLst>
          </p:cNvPr>
          <p:cNvSpPr txBox="1">
            <a:spLocks/>
          </p:cNvSpPr>
          <p:nvPr/>
        </p:nvSpPr>
        <p:spPr>
          <a:xfrm>
            <a:off x="483637" y="365124"/>
            <a:ext cx="8697686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Lab Setup (Part -2)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8B97D5-8B83-511F-79A4-8DBF9973D860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FB82E0-8B89-DA78-3AE0-D0D304E03859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Configuring the VM. </a:t>
            </a:r>
          </a:p>
          <a:p>
            <a:pPr marL="800100" lvl="1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SSH onto the Ubuntu machine and use rsync too synchronize the files from our host to attacker ubuntu instance.</a:t>
            </a:r>
          </a:p>
          <a:p>
            <a:pPr marL="800100" lvl="1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Run the setup script to install ansible and other dependencies on the client.</a:t>
            </a:r>
          </a:p>
          <a:p>
            <a:pPr lvl="1" algn="just">
              <a:lnSpc>
                <a:spcPct val="150000"/>
              </a:lnSpc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./ansible.sh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Finally deploy the playbooks to create the VMs. </a:t>
            </a:r>
            <a:r>
              <a:rPr lang="en-US" sz="2000" i="1" dirty="0">
                <a:solidFill>
                  <a:schemeClr val="bg1"/>
                </a:solidFill>
              </a:rPr>
              <a:t>(This should take additional 15-20mins)</a:t>
            </a:r>
          </a:p>
          <a:p>
            <a:pPr lvl="1" algn="just">
              <a:lnSpc>
                <a:spcPct val="150000"/>
              </a:lnSpc>
              <a:buClr>
                <a:schemeClr val="bg1"/>
              </a:buClr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./domain-create.sh</a:t>
            </a:r>
          </a:p>
        </p:txBody>
      </p:sp>
    </p:spTree>
    <p:extLst>
      <p:ext uri="{BB962C8B-B14F-4D97-AF65-F5344CB8AC3E}">
        <p14:creationId xmlns:p14="http://schemas.microsoft.com/office/powerpoint/2010/main" val="229482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77204-2FFB-9EA5-F51D-D999C317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4891EC-2A75-4207-1700-8916AC40E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-34413"/>
            <a:ext cx="12318008" cy="6926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362230-E03D-110C-8190-238CAA2D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04" y="965221"/>
            <a:ext cx="3566050" cy="296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715EF2-9636-2357-95F5-4656623B4B12}"/>
              </a:ext>
            </a:extLst>
          </p:cNvPr>
          <p:cNvSpPr txBox="1">
            <a:spLocks/>
          </p:cNvSpPr>
          <p:nvPr/>
        </p:nvSpPr>
        <p:spPr>
          <a:xfrm>
            <a:off x="483636" y="365124"/>
            <a:ext cx="10179753" cy="748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-apple-system"/>
                <a:ea typeface="Cambria" panose="02040503050406030204" pitchFamily="18" charset="0"/>
              </a:rPr>
              <a:t>Kerberos Authentication</a:t>
            </a:r>
            <a:endParaRPr lang="en-IN" sz="5400" dirty="0">
              <a:solidFill>
                <a:schemeClr val="bg1"/>
              </a:solidFill>
              <a:latin typeface="-apple-system"/>
              <a:ea typeface="Cambria" panose="0204050305040603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171E31-D1B4-0F55-BCAE-0206D1994682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1776444" cy="464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35E268-997A-20AF-8A22-9ED943715B28}"/>
              </a:ext>
            </a:extLst>
          </p:cNvPr>
          <p:cNvSpPr txBox="1">
            <a:spLocks/>
          </p:cNvSpPr>
          <p:nvPr/>
        </p:nvSpPr>
        <p:spPr>
          <a:xfrm>
            <a:off x="785095" y="1713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  <a:buClr>
                <a:schemeClr val="bg1"/>
              </a:buClr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1A54-9BA7-5A38-5803-20ECCF395605}"/>
              </a:ext>
            </a:extLst>
          </p:cNvPr>
          <p:cNvSpPr txBox="1">
            <a:spLocks/>
          </p:cNvSpPr>
          <p:nvPr/>
        </p:nvSpPr>
        <p:spPr>
          <a:xfrm>
            <a:off x="937495" y="18658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D4AC504-BCDE-7904-4196-347ED2C4C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92" y="1565582"/>
            <a:ext cx="7429500" cy="4654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D5DB1-AB25-2A15-0D63-61DA55F5FD08}"/>
              </a:ext>
            </a:extLst>
          </p:cNvPr>
          <p:cNvSpPr txBox="1"/>
          <p:nvPr/>
        </p:nvSpPr>
        <p:spPr>
          <a:xfrm>
            <a:off x="2885358" y="6295565"/>
            <a:ext cx="6315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Intel® AMT SDK Implementation and Reference Guide</a:t>
            </a:r>
            <a:endParaRPr lang="en-IN" sz="1600" dirty="0">
              <a:solidFill>
                <a:srgbClr val="C00000"/>
              </a:solidFill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FD28AE1-9BB5-1965-B52D-E0F58EC20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90" y="656166"/>
            <a:ext cx="1274610" cy="2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0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1148</Words>
  <Application>Microsoft Office PowerPoint</Application>
  <PresentationFormat>Widescreen</PresentationFormat>
  <Paragraphs>99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-apple-system</vt:lpstr>
      <vt:lpstr>Arial</vt:lpstr>
      <vt:lpstr>Bahnschrift</vt:lpstr>
      <vt:lpstr>Bahnschrift bold</vt:lpstr>
      <vt:lpstr>Bahnschrift Light SemiCondensed</vt:lpstr>
      <vt:lpstr>Bahnschrift SemiLight</vt:lpstr>
      <vt:lpstr>Calibri</vt:lpstr>
      <vt:lpstr>Calibri Light</vt:lpstr>
      <vt:lpstr>Casanova Scotia</vt:lpstr>
      <vt:lpstr>Consolas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Umesh Patil</dc:creator>
  <cp:lastModifiedBy>Syed Modassir Ali</cp:lastModifiedBy>
  <cp:revision>35</cp:revision>
  <dcterms:created xsi:type="dcterms:W3CDTF">2023-01-25T10:09:12Z</dcterms:created>
  <dcterms:modified xsi:type="dcterms:W3CDTF">2024-02-28T13:22:57Z</dcterms:modified>
</cp:coreProperties>
</file>